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3"/>
  </p:notesMasterIdLst>
  <p:sldIdLst>
    <p:sldId id="283" r:id="rId2"/>
    <p:sldId id="285" r:id="rId3"/>
    <p:sldId id="281" r:id="rId4"/>
    <p:sldId id="282" r:id="rId5"/>
    <p:sldId id="257" r:id="rId6"/>
    <p:sldId id="258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87" r:id="rId21"/>
    <p:sldId id="286" r:id="rId2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0000"/>
    <a:srgbClr val="FF505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noProof="0" smtClean="0"/>
              <a:t>Asıl metin stillerini düzenlemek için tıklatın</a:t>
            </a:r>
          </a:p>
          <a:p>
            <a:pPr lvl="1"/>
            <a:r>
              <a:rPr lang="tr-TR" altLang="tr-TR" noProof="0" smtClean="0"/>
              <a:t>İkinci düzey</a:t>
            </a:r>
          </a:p>
          <a:p>
            <a:pPr lvl="2"/>
            <a:r>
              <a:rPr lang="tr-TR" altLang="tr-TR" noProof="0" smtClean="0"/>
              <a:t>Üçüncü düzey</a:t>
            </a:r>
          </a:p>
          <a:p>
            <a:pPr lvl="3"/>
            <a:r>
              <a:rPr lang="tr-TR" altLang="tr-TR" noProof="0" smtClean="0"/>
              <a:t>Dördüncü düzey</a:t>
            </a:r>
          </a:p>
          <a:p>
            <a:pPr lvl="4"/>
            <a:r>
              <a:rPr lang="tr-TR" altLang="tr-TR" noProof="0" smtClean="0"/>
              <a:t>Beşinci düzey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E4BF44-CE0B-4747-863F-00F64E0D7EB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58AB95-4E4D-440F-A8CB-76227B0FAFEC}" type="slidenum">
              <a:rPr lang="tr-TR" altLang="tr-TR" smtClean="0"/>
              <a:pPr/>
              <a:t>1</a:t>
            </a:fld>
            <a:endParaRPr lang="tr-TR" altLang="tr-TR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B9C5CF0-D164-400F-BC3F-D96CAE6DDC2B}" type="slidenum">
              <a:rPr lang="tr-TR" altLang="tr-TR" smtClean="0"/>
              <a:pPr/>
              <a:t>11</a:t>
            </a:fld>
            <a:endParaRPr lang="tr-TR" altLang="tr-TR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FB41A38-B680-4B84-9FDD-B0C59CA374D4}" type="slidenum">
              <a:rPr lang="tr-TR" altLang="tr-TR" smtClean="0"/>
              <a:pPr/>
              <a:t>12</a:t>
            </a:fld>
            <a:endParaRPr lang="tr-TR" altLang="tr-TR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8FBD5C-5965-4BF1-B9E2-F3A92C434B36}" type="slidenum">
              <a:rPr lang="tr-TR" altLang="tr-TR" smtClean="0"/>
              <a:pPr/>
              <a:t>13</a:t>
            </a:fld>
            <a:endParaRPr lang="tr-TR" altLang="tr-TR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6F764CF-829F-4872-BB2C-756B3DD014FC}" type="slidenum">
              <a:rPr lang="tr-TR" altLang="tr-TR" smtClean="0"/>
              <a:pPr/>
              <a:t>14</a:t>
            </a:fld>
            <a:endParaRPr lang="tr-TR" altLang="tr-T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58101C-1FF6-4801-B964-B4D273011BFC}" type="slidenum">
              <a:rPr lang="tr-TR" altLang="tr-TR" smtClean="0"/>
              <a:pPr/>
              <a:t>15</a:t>
            </a:fld>
            <a:endParaRPr lang="tr-TR" altLang="tr-TR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9B986B2-F25D-41E8-9070-51C963399BEC}" type="slidenum">
              <a:rPr lang="tr-TR" altLang="tr-TR" smtClean="0"/>
              <a:pPr/>
              <a:t>16</a:t>
            </a:fld>
            <a:endParaRPr lang="tr-TR" altLang="tr-TR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ADD19F-8C14-4AA6-9607-7B2034730013}" type="slidenum">
              <a:rPr lang="tr-TR" altLang="tr-TR" smtClean="0"/>
              <a:pPr/>
              <a:t>17</a:t>
            </a:fld>
            <a:endParaRPr lang="tr-TR" altLang="tr-TR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4C39639-938C-49AF-B998-EAD64E080284}" type="slidenum">
              <a:rPr lang="tr-TR" altLang="tr-TR" smtClean="0"/>
              <a:pPr/>
              <a:t>18</a:t>
            </a:fld>
            <a:endParaRPr lang="tr-TR" altLang="tr-T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158034-9E89-43E3-9975-1DE493AE6C00}" type="slidenum">
              <a:rPr lang="tr-TR" altLang="tr-TR" smtClean="0"/>
              <a:pPr/>
              <a:t>19</a:t>
            </a:fld>
            <a:endParaRPr lang="tr-TR" altLang="tr-TR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572F46A-C1F3-4901-B0A7-E9D73C1EB40F}" type="slidenum">
              <a:rPr lang="tr-TR" altLang="tr-TR" smtClean="0"/>
              <a:pPr/>
              <a:t>3</a:t>
            </a:fld>
            <a:endParaRPr lang="tr-TR" altLang="tr-TR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32B7585-39FA-4D87-8F11-2337DB006194}" type="slidenum">
              <a:rPr lang="tr-TR" altLang="tr-TR" smtClean="0"/>
              <a:pPr/>
              <a:t>4</a:t>
            </a:fld>
            <a:endParaRPr lang="tr-TR" altLang="tr-TR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547DA9D-1CF6-4332-8EBF-CB6F7D31480B}" type="slidenum">
              <a:rPr lang="tr-TR" altLang="tr-TR" smtClean="0"/>
              <a:pPr/>
              <a:t>5</a:t>
            </a:fld>
            <a:endParaRPr lang="tr-TR" altLang="tr-T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0AAF35-28F6-45E7-8125-913F47ACAF6A}" type="slidenum">
              <a:rPr lang="tr-TR" altLang="tr-TR" smtClean="0"/>
              <a:pPr/>
              <a:t>6</a:t>
            </a:fld>
            <a:endParaRPr lang="tr-TR" altLang="tr-TR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E5252A-D897-4CE7-87FE-E0251E696B70}" type="slidenum">
              <a:rPr lang="tr-TR" altLang="tr-TR" smtClean="0"/>
              <a:pPr/>
              <a:t>7</a:t>
            </a:fld>
            <a:endParaRPr lang="tr-TR" altLang="tr-TR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CD65C06-1FED-4221-9C4E-750D8882E5F9}" type="slidenum">
              <a:rPr lang="tr-TR" altLang="tr-TR" smtClean="0"/>
              <a:pPr/>
              <a:t>8</a:t>
            </a:fld>
            <a:endParaRPr lang="tr-TR" altLang="tr-TR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8FF5BDB-D640-4B0E-9934-EDA8AAC346C5}" type="slidenum">
              <a:rPr lang="tr-TR" altLang="tr-TR" smtClean="0"/>
              <a:pPr/>
              <a:t>9</a:t>
            </a:fld>
            <a:endParaRPr lang="tr-TR" altLang="tr-TR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369030-DF57-46C6-8166-F02623A469FC}" type="slidenum">
              <a:rPr lang="tr-TR" altLang="tr-TR" smtClean="0"/>
              <a:pPr/>
              <a:t>10</a:t>
            </a:fld>
            <a:endParaRPr lang="tr-TR" altLang="tr-TR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7DD67-1F91-4D9C-A3DB-9E23F5DCB71B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BD5E7-694F-46A2-83C1-02CBDE3D2E44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FAA32-661F-454E-8B0B-A32606A9EC53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79E25-49F1-441D-AC3A-E0A92EC1F9B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Küçük Resim Yer Tutucusu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4229C-7223-4956-A9AB-E041DDA3BCA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124A4-67FA-485D-A6D7-AF7A49C977D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6A96DE-9D9C-4EC8-9517-139A3C445BA7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670239-B9CF-4026-BF0F-693D40EE19F9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3A0A53-52C3-473B-A4C3-69CA2D0ADEB4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2B744-6416-4A1B-ADD5-87E068964DB7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909539-0E38-4218-92B5-A47E84967E1F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654F41-E532-47D8-9A42-EEA760BD713A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F0B60-5F0D-4AFD-BF57-167984FD97A2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5E2377-F2D8-46FD-9FCA-B9761A03881B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7BA8E58-0C2A-4968-9B46-C725A49969EF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107950" y="260350"/>
            <a:ext cx="8785225" cy="1249363"/>
          </a:xfrm>
        </p:spPr>
        <p:txBody>
          <a:bodyPr/>
          <a:lstStyle/>
          <a:p>
            <a:pPr eaLnBrk="1" hangingPunct="1"/>
            <a:r>
              <a:rPr lang="tr-TR" altLang="tr-TR" sz="4000" b="1" u="sng" dirty="0" smtClean="0">
                <a:solidFill>
                  <a:srgbClr val="002060"/>
                </a:solidFill>
                <a:latin typeface="Comic Sans MS" pitchFamily="66" charset="0"/>
              </a:rPr>
              <a:t>ZORBALIKLA BAŞEDEBİLİRİM…</a:t>
            </a:r>
            <a:endParaRPr lang="tr-TR" altLang="tr-TR" sz="4000" b="1" u="sng" dirty="0" smtClean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052" name="Metin Yer Tutucusu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tr-TR" altLang="tr-TR" dirty="0" smtClean="0"/>
          </a:p>
        </p:txBody>
      </p:sp>
      <p:pic>
        <p:nvPicPr>
          <p:cNvPr id="2053" name="Resim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714488"/>
            <a:ext cx="8353425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sz="4000" b="1" u="sng" smtClean="0">
                <a:solidFill>
                  <a:srgbClr val="0066FF"/>
                </a:solidFill>
              </a:rPr>
              <a:t>Şiddet ve Zorbalığı Tercih Eden Öğrencilerin Özellikleri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tr-TR" altLang="tr-TR" b="1" u="sng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tr-TR" altLang="tr-TR" b="1" u="sng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İhtiyaçları ve kişilik özellikleri:</a:t>
            </a:r>
          </a:p>
          <a:p>
            <a:pPr eaLnBrk="1" hangingPunct="1">
              <a:defRPr/>
            </a:pPr>
            <a:r>
              <a:rPr lang="tr-TR" altLang="tr-TR" smtClean="0"/>
              <a:t>Benlik saygıları düşüktür,</a:t>
            </a:r>
          </a:p>
          <a:p>
            <a:pPr eaLnBrk="1" hangingPunct="1">
              <a:defRPr/>
            </a:pPr>
            <a:r>
              <a:rPr lang="tr-TR" altLang="tr-TR" smtClean="0"/>
              <a:t>Özgüvenleri eksiktir,</a:t>
            </a:r>
          </a:p>
          <a:p>
            <a:pPr eaLnBrk="1" hangingPunct="1">
              <a:defRPr/>
            </a:pPr>
            <a:r>
              <a:rPr lang="tr-TR" altLang="tr-TR" smtClean="0"/>
              <a:t>Başkalarını ve olayları kontrol etme isteği,</a:t>
            </a:r>
          </a:p>
          <a:p>
            <a:pPr eaLnBrk="1" hangingPunct="1">
              <a:defRPr/>
            </a:pPr>
            <a:r>
              <a:rPr lang="tr-TR" altLang="tr-TR" smtClean="0"/>
              <a:t>Başkalarının başarılarını kıskanma,</a:t>
            </a:r>
          </a:p>
          <a:p>
            <a:pPr eaLnBrk="1" hangingPunct="1">
              <a:defRPr/>
            </a:pPr>
            <a:r>
              <a:rPr lang="tr-TR" altLang="tr-TR" smtClean="0"/>
              <a:t>Yenilgiyi kabul edememe.</a:t>
            </a:r>
          </a:p>
          <a:p>
            <a:pPr eaLnBrk="1" hangingPunct="1">
              <a:buFontTx/>
              <a:buNone/>
              <a:defRPr/>
            </a:pPr>
            <a:endParaRPr lang="tr-TR" altLang="tr-TR" smtClean="0"/>
          </a:p>
          <a:p>
            <a:pPr eaLnBrk="1" hangingPunct="1">
              <a:defRPr/>
            </a:pPr>
            <a:endParaRPr lang="tr-TR" altLang="tr-TR" smtClean="0"/>
          </a:p>
          <a:p>
            <a:pPr eaLnBrk="1" hangingPunct="1">
              <a:defRPr/>
            </a:pP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b="1" u="sng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Şiddet ve Zorbalığı Tercih Eden Öğrencilerin Özellikleri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tr-TR" smtClean="0"/>
              <a:t>İlişki problemleri:</a:t>
            </a:r>
          </a:p>
          <a:p>
            <a:pPr eaLnBrk="1" hangingPunct="1"/>
            <a:r>
              <a:rPr lang="tr-TR" altLang="tr-TR" smtClean="0"/>
              <a:t>Ebeveynleri tarafından fiziksel ve psikolojik şiddete uğrama,ihmal edilme,</a:t>
            </a:r>
          </a:p>
          <a:p>
            <a:pPr eaLnBrk="1" hangingPunct="1"/>
            <a:r>
              <a:rPr lang="tr-TR" altLang="tr-TR" smtClean="0"/>
              <a:t>Arkadaş edinememe, dışlanma,</a:t>
            </a:r>
          </a:p>
          <a:p>
            <a:pPr eaLnBrk="1" hangingPunct="1"/>
            <a:r>
              <a:rPr lang="tr-TR" altLang="tr-TR" smtClean="0"/>
              <a:t>Aile desteği ve yakınlığın olmaması,</a:t>
            </a:r>
          </a:p>
          <a:p>
            <a:pPr eaLnBrk="1" hangingPunct="1"/>
            <a:r>
              <a:rPr lang="tr-TR" altLang="tr-TR" smtClean="0"/>
              <a:t>Otoriteye karşı gelme( aile, okul vs.),</a:t>
            </a:r>
          </a:p>
          <a:p>
            <a:pPr eaLnBrk="1" hangingPunct="1"/>
            <a:r>
              <a:rPr lang="tr-TR" altLang="tr-TR" smtClean="0"/>
              <a:t>Akranlarıyla çatışma</a:t>
            </a:r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b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İlişki problemleri:</a:t>
            </a:r>
            <a:r>
              <a:rPr lang="tr-TR" altLang="tr-TR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tr-TR" altLang="tr-TR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tr-TR" altLang="tr-TR" sz="4000" b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Empati eksikliği,</a:t>
            </a:r>
          </a:p>
          <a:p>
            <a:pPr eaLnBrk="1" hangingPunct="1"/>
            <a:r>
              <a:rPr lang="tr-TR" altLang="tr-TR" smtClean="0"/>
              <a:t>Sorumluluk hissetmeme,</a:t>
            </a:r>
          </a:p>
          <a:p>
            <a:pPr eaLnBrk="1" hangingPunct="1"/>
            <a:r>
              <a:rPr lang="tr-TR" altLang="tr-TR" smtClean="0"/>
              <a:t>Karşı gelme,</a:t>
            </a:r>
          </a:p>
          <a:p>
            <a:pPr eaLnBrk="1" hangingPunct="1"/>
            <a:r>
              <a:rPr lang="tr-TR" altLang="tr-TR" smtClean="0"/>
              <a:t>İletişim becerilerindeki eksiklik.</a:t>
            </a:r>
          </a:p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tr-TR" altLang="tr-TR" sz="4000" b="1" u="sng" smtClean="0">
                <a:solidFill>
                  <a:srgbClr val="0066FF"/>
                </a:solidFill>
              </a:rPr>
              <a:t>Hangi Öğrenciler  Şiddete Maruz Kalır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İçe dönük,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Kaygılı,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Güvensiz,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Çekingen,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Benlik saygısı yetersiz,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Sosyal becerileri zayıf,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Yeterince arkadaşı olmayan,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Sosyal ortamlarda dışlanan,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Zorbaca davranışlara maruz kaldıklarında nadiren karşı koyabilen,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Anne-babalarına bağımlı,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Az sevilen…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400" smtClean="0"/>
          </a:p>
          <a:p>
            <a:pPr eaLnBrk="1" hangingPunct="1">
              <a:lnSpc>
                <a:spcPct val="80000"/>
              </a:lnSpc>
            </a:pPr>
            <a:endParaRPr lang="tr-TR" altLang="tr-TR" sz="2400" smtClean="0"/>
          </a:p>
          <a:p>
            <a:pPr eaLnBrk="1" hangingPunct="1">
              <a:lnSpc>
                <a:spcPct val="80000"/>
              </a:lnSpc>
            </a:pPr>
            <a:endParaRPr lang="tr-TR" altLang="tr-TR" sz="2400" smtClean="0"/>
          </a:p>
          <a:p>
            <a:pPr eaLnBrk="1" hangingPunct="1">
              <a:lnSpc>
                <a:spcPct val="80000"/>
              </a:lnSpc>
            </a:pPr>
            <a:endParaRPr lang="tr-TR" altLang="tr-TR" sz="2400" smtClean="0"/>
          </a:p>
          <a:p>
            <a:pPr eaLnBrk="1" hangingPunct="1">
              <a:lnSpc>
                <a:spcPct val="80000"/>
              </a:lnSpc>
            </a:pPr>
            <a:endParaRPr lang="tr-TR" altLang="tr-TR" sz="2400" smtClean="0"/>
          </a:p>
          <a:p>
            <a:pPr eaLnBrk="1" hangingPunct="1">
              <a:lnSpc>
                <a:spcPct val="80000"/>
              </a:lnSpc>
            </a:pPr>
            <a:endParaRPr lang="tr-TR" altLang="tr-TR" sz="24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b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Okul da Şiddet Nerelerde Olabilir?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Sınıfta,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koridorda,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okul çevresinde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oyun alanında,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Okul servislerinde,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İletişim araçlarıyla( telefon, internet, yazılı not),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Mahallede.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mtClean="0"/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</p:txBody>
      </p:sp>
      <p:pic>
        <p:nvPicPr>
          <p:cNvPr id="15364" name="Resim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1844675"/>
            <a:ext cx="433228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b="1" u="sng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Sonuçları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Korku ve endişe,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Okulu sevmemeye,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Zorbalığın olduğu yerden kaçınma,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Okuldan kaçma,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Kaygı, kızgınlık ve çaresizlik duygusu,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Bazı kronik hastalıkların oluşmasına,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İntihara kalkışma,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Devamsızlıkta artış,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Başarı düzeyinde düşme,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Özgüvenin azalmasına.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53085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7200" b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OKULDA ŞİDDETİ ÖNLEME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68413"/>
            <a:ext cx="7772400" cy="309721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6600" b="1" u="sng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Okulda Şiddeti Önleme Etkili İletişimle Başlar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549275"/>
            <a:ext cx="8229600" cy="5461000"/>
          </a:xfrm>
        </p:spPr>
        <p:txBody>
          <a:bodyPr/>
          <a:lstStyle/>
          <a:p>
            <a:pPr eaLnBrk="1" hangingPunct="1"/>
            <a:r>
              <a:rPr lang="tr-TR" altLang="tr-TR" sz="4400" smtClean="0"/>
              <a:t>Okul- aile iletişiminin geliştirilmesi ve sürdürülmesi,</a:t>
            </a:r>
          </a:p>
          <a:p>
            <a:pPr eaLnBrk="1" hangingPunct="1"/>
            <a:r>
              <a:rPr lang="tr-TR" altLang="tr-TR" sz="4400" smtClean="0"/>
              <a:t>Okulda ders dışı faaliyetlere yer verilmesi,</a:t>
            </a:r>
          </a:p>
          <a:p>
            <a:pPr eaLnBrk="1" hangingPunct="1"/>
            <a:r>
              <a:rPr lang="tr-TR" altLang="tr-TR" sz="4400" smtClean="0"/>
              <a:t> öğrenci- öğretmen- okul idaresi iletişimi</a:t>
            </a:r>
          </a:p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217737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800" b="1" u="sng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Okulda Şiddeti Önlemede Herkes Sorumludur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3357563"/>
            <a:ext cx="8229600" cy="2768600"/>
          </a:xfrm>
        </p:spPr>
        <p:txBody>
          <a:bodyPr/>
          <a:lstStyle/>
          <a:p>
            <a:pPr eaLnBrk="1" hangingPunct="1"/>
            <a:r>
              <a:rPr lang="tr-TR" altLang="tr-TR" sz="3600" smtClean="0">
                <a:solidFill>
                  <a:srgbClr val="FF0000"/>
                </a:solidFill>
              </a:rPr>
              <a:t>Öğretmenler ve diğer okul personeli</a:t>
            </a:r>
          </a:p>
          <a:p>
            <a:pPr eaLnBrk="1" hangingPunct="1"/>
            <a:r>
              <a:rPr lang="tr-TR" altLang="tr-TR" sz="3600" smtClean="0">
                <a:solidFill>
                  <a:srgbClr val="FF0000"/>
                </a:solidFill>
              </a:rPr>
              <a:t>Öğrenciler</a:t>
            </a:r>
          </a:p>
          <a:p>
            <a:pPr eaLnBrk="1" hangingPunct="1"/>
            <a:r>
              <a:rPr lang="tr-TR" altLang="tr-TR" sz="3600" smtClean="0">
                <a:solidFill>
                  <a:srgbClr val="FF0000"/>
                </a:solidFill>
              </a:rPr>
              <a:t>Aile</a:t>
            </a:r>
          </a:p>
          <a:p>
            <a:pPr eaLnBrk="1" hangingPunct="1"/>
            <a:r>
              <a:rPr lang="tr-TR" altLang="tr-TR" sz="3600" smtClean="0">
                <a:solidFill>
                  <a:srgbClr val="FF0000"/>
                </a:solidFill>
              </a:rPr>
              <a:t>Sosyal çevre</a:t>
            </a:r>
          </a:p>
          <a:p>
            <a:pPr algn="ctr" eaLnBrk="1" hangingPunct="1">
              <a:buFontTx/>
              <a:buNone/>
            </a:pPr>
            <a:endParaRPr lang="tr-TR" altLang="tr-TR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ŞİDDET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tr-TR" altLang="tr-TR" sz="2800" smtClean="0"/>
              <a:t>İnsanda var olan saldırgan davranışların, kızgınlık ve öfke durumunun dışa yansımasıdır.</a:t>
            </a:r>
          </a:p>
        </p:txBody>
      </p:sp>
      <p:pic>
        <p:nvPicPr>
          <p:cNvPr id="3076" name="Picture 7" descr="ŞİDDET NEDİR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16463" y="1628775"/>
            <a:ext cx="4038600" cy="3455988"/>
          </a:xfr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pic>
        <p:nvPicPr>
          <p:cNvPr id="21507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333375"/>
            <a:ext cx="7993063" cy="6119813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pic>
        <p:nvPicPr>
          <p:cNvPr id="22531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549275"/>
            <a:ext cx="6361113" cy="60483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b="1" u="sng" smtClean="0">
                <a:solidFill>
                  <a:srgbClr val="FF0000"/>
                </a:solidFill>
              </a:rPr>
              <a:t>Şiddet</a:t>
            </a:r>
            <a:br>
              <a:rPr lang="tr-TR" altLang="tr-TR" b="1" u="sng" smtClean="0">
                <a:solidFill>
                  <a:srgbClr val="FF0000"/>
                </a:solidFill>
              </a:rPr>
            </a:br>
            <a:endParaRPr lang="tr-TR" altLang="tr-TR" b="1" u="sng" smtClean="0">
              <a:solidFill>
                <a:srgbClr val="FF0000"/>
              </a:solidFill>
            </a:endParaRP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513"/>
            <a:ext cx="4259263" cy="49688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tr-TR" sz="2800" smtClean="0">
              <a:solidFill>
                <a:srgbClr val="0033CC"/>
              </a:solidFill>
            </a:endParaRPr>
          </a:p>
          <a:p>
            <a:pPr eaLnBrk="1" hangingPunct="1">
              <a:buFontTx/>
              <a:buNone/>
            </a:pPr>
            <a:r>
              <a:rPr lang="tr-TR" altLang="tr-TR" sz="2600" smtClean="0">
                <a:solidFill>
                  <a:srgbClr val="0033CC"/>
                </a:solidFill>
              </a:rPr>
              <a:t>Güç ve baskı uygulayarak </a:t>
            </a:r>
          </a:p>
          <a:p>
            <a:pPr eaLnBrk="1" hangingPunct="1">
              <a:buFontTx/>
              <a:buNone/>
            </a:pPr>
            <a:r>
              <a:rPr lang="tr-TR" altLang="tr-TR" sz="2600" smtClean="0">
                <a:solidFill>
                  <a:srgbClr val="0033CC"/>
                </a:solidFill>
              </a:rPr>
              <a:t>insanların bedensel ya da</a:t>
            </a:r>
          </a:p>
          <a:p>
            <a:pPr eaLnBrk="1" hangingPunct="1">
              <a:buFontTx/>
              <a:buNone/>
            </a:pPr>
            <a:r>
              <a:rPr lang="tr-TR" altLang="tr-TR" sz="2600" smtClean="0">
                <a:solidFill>
                  <a:srgbClr val="0033CC"/>
                </a:solidFill>
              </a:rPr>
              <a:t>ruhsal açıdan zarar</a:t>
            </a:r>
          </a:p>
          <a:p>
            <a:pPr eaLnBrk="1" hangingPunct="1">
              <a:buFontTx/>
              <a:buNone/>
            </a:pPr>
            <a:r>
              <a:rPr lang="tr-TR" altLang="tr-TR" sz="2600" smtClean="0">
                <a:solidFill>
                  <a:srgbClr val="0033CC"/>
                </a:solidFill>
              </a:rPr>
              <a:t>görmesine neden olan bireysel ya da toplu </a:t>
            </a:r>
          </a:p>
          <a:p>
            <a:pPr eaLnBrk="1" hangingPunct="1">
              <a:buFontTx/>
              <a:buNone/>
            </a:pPr>
            <a:r>
              <a:rPr lang="tr-TR" altLang="tr-TR" sz="2600" smtClean="0">
                <a:solidFill>
                  <a:srgbClr val="0033CC"/>
                </a:solidFill>
              </a:rPr>
              <a:t>hareketlerin tümüdür.</a:t>
            </a:r>
          </a:p>
        </p:txBody>
      </p:sp>
      <p:pic>
        <p:nvPicPr>
          <p:cNvPr id="4099" name="Picture 5" descr="clip_image002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787900" y="1052513"/>
            <a:ext cx="3671888" cy="49688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sz="5400" b="1" u="sng" smtClean="0">
                <a:solidFill>
                  <a:srgbClr val="0033CC"/>
                </a:solidFill>
              </a:rPr>
              <a:t>Şiddetin Nedenleri:</a:t>
            </a:r>
            <a:br>
              <a:rPr lang="tr-TR" altLang="tr-TR" sz="5400" b="1" u="sng" smtClean="0">
                <a:solidFill>
                  <a:srgbClr val="0033CC"/>
                </a:solidFill>
              </a:rPr>
            </a:br>
            <a:endParaRPr lang="tr-TR" altLang="tr-TR" sz="5400" b="1" u="sng" smtClean="0">
              <a:solidFill>
                <a:srgbClr val="0033CC"/>
              </a:solidFill>
            </a:endParaRPr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00213"/>
            <a:ext cx="4249738" cy="4681537"/>
          </a:xfrm>
        </p:spPr>
        <p:txBody>
          <a:bodyPr/>
          <a:lstStyle/>
          <a:p>
            <a:pPr marL="533400" indent="-533400" eaLnBrk="1" hangingPunct="1">
              <a:buClr>
                <a:srgbClr val="0033CC"/>
              </a:buClr>
              <a:buFont typeface="Wingdings" pitchFamily="2" charset="2"/>
              <a:buAutoNum type="arabicPeriod"/>
            </a:pPr>
            <a:r>
              <a:rPr lang="tr-TR" altLang="tr-TR" sz="2800" smtClean="0">
                <a:solidFill>
                  <a:srgbClr val="FF0000"/>
                </a:solidFill>
              </a:rPr>
              <a:t>Biyolojik nedenler,</a:t>
            </a:r>
          </a:p>
          <a:p>
            <a:pPr marL="533400" indent="-533400" eaLnBrk="1" hangingPunct="1">
              <a:buClr>
                <a:srgbClr val="0033CC"/>
              </a:buClr>
              <a:buFont typeface="Wingdings" pitchFamily="2" charset="2"/>
              <a:buAutoNum type="arabicPeriod"/>
            </a:pPr>
            <a:r>
              <a:rPr lang="tr-TR" altLang="tr-TR" sz="2800" smtClean="0">
                <a:solidFill>
                  <a:srgbClr val="FF0000"/>
                </a:solidFill>
              </a:rPr>
              <a:t>Öğrenme yaşantısı ile ilgili nedenler,</a:t>
            </a:r>
          </a:p>
          <a:p>
            <a:pPr marL="533400" indent="-533400" eaLnBrk="1" hangingPunct="1">
              <a:buClr>
                <a:srgbClr val="0033CC"/>
              </a:buClr>
              <a:buFont typeface="Wingdings" pitchFamily="2" charset="2"/>
              <a:buAutoNum type="arabicPeriod"/>
            </a:pPr>
            <a:r>
              <a:rPr lang="tr-TR" altLang="tr-TR" sz="2800" smtClean="0">
                <a:solidFill>
                  <a:srgbClr val="FF0000"/>
                </a:solidFill>
              </a:rPr>
              <a:t>Toplumsal nedenler,</a:t>
            </a:r>
          </a:p>
          <a:p>
            <a:pPr marL="533400" indent="-533400" eaLnBrk="1" hangingPunct="1">
              <a:buClr>
                <a:srgbClr val="0033CC"/>
              </a:buClr>
              <a:buFont typeface="Wingdings" pitchFamily="2" charset="2"/>
              <a:buAutoNum type="arabicPeriod"/>
            </a:pPr>
            <a:r>
              <a:rPr lang="tr-TR" altLang="tr-TR" sz="2800" smtClean="0">
                <a:solidFill>
                  <a:srgbClr val="FF0000"/>
                </a:solidFill>
              </a:rPr>
              <a:t>Kişiler arası etkileşim ile ilgili nedenler.</a:t>
            </a:r>
          </a:p>
        </p:txBody>
      </p:sp>
      <p:pic>
        <p:nvPicPr>
          <p:cNvPr id="5123" name="Picture 5" descr="school_violen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1700213"/>
            <a:ext cx="4248150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b="1" u="sng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Okul Zorbalığı Denildiğinde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Tekme ya da tokat atma,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İtme, çekme, dürtme,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Dövme tehdidinde bulunma,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Korkutma,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Sözle sataşma, alay etme,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dalga geçme, kızdırma,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Küçük düşürme,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Ailesine hakaret etme,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smtClean="0"/>
          </a:p>
          <a:p>
            <a:pPr eaLnBrk="1" hangingPunct="1">
              <a:lnSpc>
                <a:spcPct val="90000"/>
              </a:lnSpc>
            </a:pPr>
            <a:endParaRPr lang="tr-TR" altLang="tr-TR" sz="2800" smtClean="0"/>
          </a:p>
        </p:txBody>
      </p:sp>
      <p:pic>
        <p:nvPicPr>
          <p:cNvPr id="6148" name="Resim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1773238"/>
            <a:ext cx="366712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idx="1"/>
          </p:nvPr>
        </p:nvSpPr>
        <p:spPr>
          <a:xfrm>
            <a:off x="457200" y="836613"/>
            <a:ext cx="8229600" cy="4824412"/>
          </a:xfrm>
        </p:spPr>
        <p:txBody>
          <a:bodyPr/>
          <a:lstStyle/>
          <a:p>
            <a:pPr eaLnBrk="1" hangingPunct="1"/>
            <a:r>
              <a:rPr lang="tr-TR" altLang="tr-TR" sz="2400" smtClean="0"/>
              <a:t>Kişi hakkında çeşitli yerlere çeşitli sözler yazma,</a:t>
            </a:r>
          </a:p>
          <a:p>
            <a:pPr eaLnBrk="1" hangingPunct="1"/>
            <a:r>
              <a:rPr lang="tr-TR" altLang="tr-TR" sz="2400" smtClean="0"/>
              <a:t>Hoşa gitmeyen isim takma,</a:t>
            </a:r>
          </a:p>
          <a:p>
            <a:pPr eaLnBrk="1" hangingPunct="1"/>
            <a:r>
              <a:rPr lang="tr-TR" altLang="tr-TR" sz="2400" smtClean="0"/>
              <a:t>Söylenti çıkarıp yayma,</a:t>
            </a:r>
          </a:p>
          <a:p>
            <a:pPr eaLnBrk="1" hangingPunct="1"/>
            <a:r>
              <a:rPr lang="tr-TR" altLang="tr-TR" sz="2400" smtClean="0"/>
              <a:t>Arkadaş grubundan dışlayarak yalnız bırakma, oyun ve diğer etkinliklere almama ve engel olma,</a:t>
            </a:r>
          </a:p>
          <a:p>
            <a:pPr eaLnBrk="1" hangingPunct="1"/>
            <a:r>
              <a:rPr lang="tr-TR" altLang="tr-TR" sz="2400" smtClean="0"/>
              <a:t>Karşındakinin kendini kötü hissetmesine neden olacak sözler söyleme.</a:t>
            </a:r>
          </a:p>
          <a:p>
            <a:pPr eaLnBrk="1" hangingPunct="1"/>
            <a:endParaRPr lang="tr-TR" altLang="tr-TR" sz="2800" smtClean="0"/>
          </a:p>
        </p:txBody>
      </p:sp>
      <p:pic>
        <p:nvPicPr>
          <p:cNvPr id="7171" name="Resim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3789363"/>
            <a:ext cx="4824413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u="sng" smtClean="0">
                <a:solidFill>
                  <a:srgbClr val="0066FF"/>
                </a:solidFill>
              </a:rPr>
              <a:t>Okul Şiddeti Denildiğinde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Tehdit,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Hırsızlık,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Zorbalık,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Kavga saldırı,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Grup veya çete saldırıları,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İftira atma</a:t>
            </a:r>
          </a:p>
        </p:txBody>
      </p:sp>
      <p:pic>
        <p:nvPicPr>
          <p:cNvPr id="8196" name="Resim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1557338"/>
            <a:ext cx="3960812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 u="sng" smtClean="0">
                <a:solidFill>
                  <a:srgbClr val="0066FF"/>
                </a:solidFill>
              </a:rPr>
              <a:t>Hangi Öğrenci Şiddete Başvurur?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Akran baskısına karşı koyamayan,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çete kavgalarının bir parçası olan,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Gururuna yenik düşen,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Saygı kazanma ihtiyacını bu yolla karşılamaya çalışan,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İntikam almak isteyen,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Çaresizlik yaşayan,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Kendini savunmaya çalışan.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smtClean="0"/>
          </a:p>
          <a:p>
            <a:pPr eaLnBrk="1" hangingPunct="1">
              <a:lnSpc>
                <a:spcPct val="90000"/>
              </a:lnSpc>
            </a:pPr>
            <a:endParaRPr lang="tr-TR" altLang="tr-TR" sz="2800" smtClean="0"/>
          </a:p>
          <a:p>
            <a:pPr eaLnBrk="1" hangingPunct="1">
              <a:lnSpc>
                <a:spcPct val="90000"/>
              </a:lnSpc>
            </a:pPr>
            <a:endParaRPr lang="tr-TR" altLang="tr-TR" sz="2800" smtClean="0"/>
          </a:p>
        </p:txBody>
      </p:sp>
      <p:pic>
        <p:nvPicPr>
          <p:cNvPr id="9220" name="Resim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3573463"/>
            <a:ext cx="309562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 u="sng" smtClean="0">
                <a:solidFill>
                  <a:srgbClr val="0066FF"/>
                </a:solidFill>
              </a:rPr>
              <a:t>Şiddet ve Zorbalığın Erken Belirtileri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sz="2800" dirty="0" smtClean="0"/>
              <a:t>Yalnızlık,  içe dönme,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800" dirty="0" smtClean="0"/>
              <a:t>Şiddet uygulama,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800" dirty="0" smtClean="0"/>
              <a:t>Sık sık disiplin problemi yaşama,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800" dirty="0" smtClean="0"/>
              <a:t>Okula yaralayıcı, delici alet getirme,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800" dirty="0" smtClean="0"/>
              <a:t>Küçük olaylara şiddetli tepkiler verme,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800" dirty="0" smtClean="0"/>
              <a:t>Yangın çıkarma, okul araç gerecine zarar verme isteği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tr-TR" altLang="tr-TR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507</Words>
  <Application>Microsoft Office PowerPoint</Application>
  <PresentationFormat>Ekran Gösterisi (4:3)</PresentationFormat>
  <Paragraphs>138</Paragraphs>
  <Slides>21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ZORBALIKLA BAŞEDEBİLİRİM…</vt:lpstr>
      <vt:lpstr>ŞİDDET</vt:lpstr>
      <vt:lpstr>Şiddet </vt:lpstr>
      <vt:lpstr>Şiddetin Nedenleri: </vt:lpstr>
      <vt:lpstr>Okul Zorbalığı Denildiğinde</vt:lpstr>
      <vt:lpstr>Slayt 6</vt:lpstr>
      <vt:lpstr>Okul Şiddeti Denildiğinde</vt:lpstr>
      <vt:lpstr>Hangi Öğrenci Şiddete Başvurur?</vt:lpstr>
      <vt:lpstr>Şiddet ve Zorbalığın Erken Belirtileri</vt:lpstr>
      <vt:lpstr>Şiddet ve Zorbalığı Tercih Eden Öğrencilerin Özellikleri</vt:lpstr>
      <vt:lpstr>Şiddet ve Zorbalığı Tercih Eden Öğrencilerin Özellikleri</vt:lpstr>
      <vt:lpstr>İlişki problemleri: </vt:lpstr>
      <vt:lpstr>Hangi Öğrenciler  Şiddete Maruz Kalır</vt:lpstr>
      <vt:lpstr>Okul da Şiddet Nerelerde Olabilir?</vt:lpstr>
      <vt:lpstr>Sonuçları</vt:lpstr>
      <vt:lpstr>OKULDA ŞİDDETİ ÖNLEME</vt:lpstr>
      <vt:lpstr>Okulda Şiddeti Önleme Etkili İletişimle Başlar</vt:lpstr>
      <vt:lpstr>Slayt 18</vt:lpstr>
      <vt:lpstr>Okulda Şiddeti Önlemede Herkes Sorumludur</vt:lpstr>
      <vt:lpstr>Slayt 20</vt:lpstr>
      <vt:lpstr>Slayt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omer</dc:creator>
  <cp:lastModifiedBy>MustafaP</cp:lastModifiedBy>
  <cp:revision>13</cp:revision>
  <dcterms:created xsi:type="dcterms:W3CDTF">2006-04-27T12:17:28Z</dcterms:created>
  <dcterms:modified xsi:type="dcterms:W3CDTF">2016-03-25T12:05:04Z</dcterms:modified>
</cp:coreProperties>
</file>